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8" r:id="rId1"/>
  </p:sldMasterIdLst>
  <p:notesMasterIdLst>
    <p:notesMasterId r:id="rId12"/>
  </p:notesMasterIdLst>
  <p:sldIdLst>
    <p:sldId id="265" r:id="rId2"/>
    <p:sldId id="273" r:id="rId3"/>
    <p:sldId id="266" r:id="rId4"/>
    <p:sldId id="267" r:id="rId5"/>
    <p:sldId id="275" r:id="rId6"/>
    <p:sldId id="268" r:id="rId7"/>
    <p:sldId id="27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CC000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DEB8D-0320-4E57-8A05-F8FEFD1FE2B5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29F85-0D0B-41E4-8E2C-888FBD043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2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9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6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29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5982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8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524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37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41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5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8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8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7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1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5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0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0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9/10/2018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10 Sep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1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bstokes@uncc.edu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mission_loss_(duct_acoustics)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owenduffy.net/transmissionline/concept/iltl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6" y="5559412"/>
            <a:ext cx="3965182" cy="1230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EB5C36-9D9D-4FE8-9FB7-E7F594786230}"/>
              </a:ext>
            </a:extLst>
          </p:cNvPr>
          <p:cNvSpPr txBox="1"/>
          <p:nvPr/>
        </p:nvSpPr>
        <p:spPr>
          <a:xfrm>
            <a:off x="285750" y="1543746"/>
            <a:ext cx="8711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Acoustic Metamaterials Research 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1DC01-0F41-42FC-BF39-BB541A2C2AF1}"/>
              </a:ext>
            </a:extLst>
          </p:cNvPr>
          <p:cNvSpPr txBox="1"/>
          <p:nvPr/>
        </p:nvSpPr>
        <p:spPr>
          <a:xfrm>
            <a:off x="2705961" y="3257380"/>
            <a:ext cx="3753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Ryan Hill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Matias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Mendieta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Patrick Bruce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 Stokes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Contact: Ed Stokes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ebstokes@uncc.edu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704-687-8425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AACA4-94BF-4A6B-AEC3-5E9B1487F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10 Sep 2018</a:t>
            </a:r>
          </a:p>
        </p:txBody>
      </p:sp>
    </p:spTree>
    <p:extLst>
      <p:ext uri="{BB962C8B-B14F-4D97-AF65-F5344CB8AC3E}">
        <p14:creationId xmlns:p14="http://schemas.microsoft.com/office/powerpoint/2010/main" val="417273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6" y="5559412"/>
            <a:ext cx="3965182" cy="1230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1D509-3DFB-4F12-94D9-9AE8FC2C5E51}"/>
              </a:ext>
            </a:extLst>
          </p:cNvPr>
          <p:cNvSpPr txBox="1"/>
          <p:nvPr/>
        </p:nvSpPr>
        <p:spPr>
          <a:xfrm>
            <a:off x="2333625" y="0"/>
            <a:ext cx="6264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COMSOL® Simulations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7607EA-C551-43A7-8E55-AD13190E11D8}"/>
              </a:ext>
            </a:extLst>
          </p:cNvPr>
          <p:cNvGrpSpPr/>
          <p:nvPr/>
        </p:nvGrpSpPr>
        <p:grpSpPr>
          <a:xfrm>
            <a:off x="0" y="514742"/>
            <a:ext cx="4542660" cy="6053579"/>
            <a:chOff x="37983" y="836494"/>
            <a:chExt cx="4542660" cy="60535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E68286-DC0F-45AE-BC1D-BED8A2749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78" t="23907" r="28594" b="23931"/>
            <a:stretch/>
          </p:blipFill>
          <p:spPr>
            <a:xfrm>
              <a:off x="411174" y="1222494"/>
              <a:ext cx="3221076" cy="247320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5AE26C-A8A8-4713-B5FC-1E0FCBE1CAD8}"/>
                </a:ext>
              </a:extLst>
            </p:cNvPr>
            <p:cNvSpPr txBox="1"/>
            <p:nvPr/>
          </p:nvSpPr>
          <p:spPr>
            <a:xfrm>
              <a:off x="180975" y="836494"/>
              <a:ext cx="43996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COMSOL® Model for New Sample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51916B-B38A-49F2-A7DF-38BCD4886FE7}"/>
                </a:ext>
              </a:extLst>
            </p:cNvPr>
            <p:cNvSpPr txBox="1"/>
            <p:nvPr/>
          </p:nvSpPr>
          <p:spPr>
            <a:xfrm>
              <a:off x="37983" y="3750752"/>
              <a:ext cx="3732756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Initial COMSOL® results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Resonance Peak is seen at: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~ 1000 [Hz]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~ 800 [Hz]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Volume of the inner and outer resonators are slightly different in first iteration.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This was due to an oversight when making the SolidWorks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7084D2-9955-40BB-A6B5-113005D77D45}"/>
                </a:ext>
              </a:extLst>
            </p:cNvPr>
            <p:cNvSpPr txBox="1"/>
            <p:nvPr/>
          </p:nvSpPr>
          <p:spPr>
            <a:xfrm>
              <a:off x="1431775" y="1552600"/>
              <a:ext cx="18036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C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Outer Resonator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C3309A-47E3-431B-9860-658DD57F632A}"/>
                </a:ext>
              </a:extLst>
            </p:cNvPr>
            <p:cNvSpPr txBox="1"/>
            <p:nvPr/>
          </p:nvSpPr>
          <p:spPr>
            <a:xfrm>
              <a:off x="1202021" y="3074421"/>
              <a:ext cx="1757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Resonator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8C509AB-09A0-48E4-9A5D-691C90249CAD}"/>
              </a:ext>
            </a:extLst>
          </p:cNvPr>
          <p:cNvSpPr txBox="1"/>
          <p:nvPr/>
        </p:nvSpPr>
        <p:spPr>
          <a:xfrm>
            <a:off x="4542660" y="581660"/>
            <a:ext cx="85957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COMSOL®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LiveLink</a:t>
            </a:r>
            <a:r>
              <a:rPr lang="en-US" sz="2000" b="1" baseline="30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SolidWorks®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SolidWorks® files natively into COMSOL®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the SolidWorks® files in COMSOL®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Upcoming Simulations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for the current sample design and the new flow-enhanced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Currently still on the SolidWorks® </a:t>
            </a:r>
            <a:r>
              <a:rPr lang="en-US" sz="20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LiveLink</a:t>
            </a:r>
            <a:r>
              <a:rPr lang="en-US" sz="2000" b="1" baseline="300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curve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CBA2D5-0620-4AAD-9D44-9768DE59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3191" y="6492875"/>
            <a:ext cx="7543800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10 Sep 2018</a:t>
            </a:r>
          </a:p>
        </p:txBody>
      </p:sp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54DC547-E076-4D4F-99C6-13ACAEA9C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91" y="3480250"/>
            <a:ext cx="4047348" cy="337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6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6" y="5559412"/>
            <a:ext cx="3965182" cy="1230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27C6F-9A5D-40F9-ACBC-69BD18166858}"/>
              </a:ext>
            </a:extLst>
          </p:cNvPr>
          <p:cNvSpPr txBox="1"/>
          <p:nvPr/>
        </p:nvSpPr>
        <p:spPr>
          <a:xfrm>
            <a:off x="465212" y="6488668"/>
            <a:ext cx="76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BSWA Impedance Tubes product literature, version 201008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1768572" y="-61306"/>
            <a:ext cx="864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Impedance Tube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04C91F-7882-4496-BFEA-0D9AEED04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441051"/>
              </p:ext>
            </p:extLst>
          </p:nvPr>
        </p:nvGraphicFramePr>
        <p:xfrm>
          <a:off x="142992" y="791520"/>
          <a:ext cx="6526138" cy="1445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4337">
                  <a:extLst>
                    <a:ext uri="{9D8B030D-6E8A-4147-A177-3AD203B41FA5}">
                      <a16:colId xmlns:a16="http://schemas.microsoft.com/office/drawing/2014/main" val="2022227088"/>
                    </a:ext>
                  </a:extLst>
                </a:gridCol>
                <a:gridCol w="2289384">
                  <a:extLst>
                    <a:ext uri="{9D8B030D-6E8A-4147-A177-3AD203B41FA5}">
                      <a16:colId xmlns:a16="http://schemas.microsoft.com/office/drawing/2014/main" val="3880021747"/>
                    </a:ext>
                  </a:extLst>
                </a:gridCol>
                <a:gridCol w="2542417">
                  <a:extLst>
                    <a:ext uri="{9D8B030D-6E8A-4147-A177-3AD203B41FA5}">
                      <a16:colId xmlns:a16="http://schemas.microsoft.com/office/drawing/2014/main" val="320416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[mm]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 [mm]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375323"/>
                  </a:ext>
                </a:extLst>
              </a:tr>
              <a:tr h="434601">
                <a:tc>
                  <a:txBody>
                    <a:bodyPr/>
                    <a:lstStyle/>
                    <a:p>
                      <a:r>
                        <a:rPr lang="en-US" b="1" dirty="0"/>
                        <a:t>Part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SW422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SW477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0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Operating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63[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 – 1600 [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[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 – 6100 [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0348"/>
                  </a:ext>
                </a:extLst>
              </a:tr>
            </a:tbl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0DDF9B0D-90BB-4D45-BCA1-B97B1DC8D15D}"/>
              </a:ext>
            </a:extLst>
          </p:cNvPr>
          <p:cNvGrpSpPr/>
          <p:nvPr/>
        </p:nvGrpSpPr>
        <p:grpSpPr>
          <a:xfrm>
            <a:off x="142991" y="2551051"/>
            <a:ext cx="9448684" cy="3623607"/>
            <a:chOff x="142991" y="2551051"/>
            <a:chExt cx="9448684" cy="36236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6C0E2D-A680-435B-94B1-76BC2C9DABDA}"/>
                </a:ext>
              </a:extLst>
            </p:cNvPr>
            <p:cNvSpPr/>
            <p:nvPr/>
          </p:nvSpPr>
          <p:spPr>
            <a:xfrm>
              <a:off x="142991" y="2551051"/>
              <a:ext cx="9448684" cy="362360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2CF70B-FFB6-4B80-A9D0-022BB4EB0293}"/>
                </a:ext>
              </a:extLst>
            </p:cNvPr>
            <p:cNvGrpSpPr/>
            <p:nvPr/>
          </p:nvGrpSpPr>
          <p:grpSpPr>
            <a:xfrm>
              <a:off x="142992" y="2753010"/>
              <a:ext cx="7785870" cy="3421648"/>
              <a:chOff x="110355" y="3067019"/>
              <a:chExt cx="7785870" cy="342164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0BF4CA3-A587-4963-80D0-15ADFDC787FD}"/>
                  </a:ext>
                </a:extLst>
              </p:cNvPr>
              <p:cNvSpPr/>
              <p:nvPr/>
            </p:nvSpPr>
            <p:spPr>
              <a:xfrm>
                <a:off x="110355" y="3080932"/>
                <a:ext cx="7785870" cy="340773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 descr="A close up of an oven&#10;&#10;Description generated with high confidence">
                <a:extLst>
                  <a:ext uri="{FF2B5EF4-FFF2-40B4-BE49-F238E27FC236}">
                    <a16:creationId xmlns:a16="http://schemas.microsoft.com/office/drawing/2014/main" id="{AAD4AB6C-CE74-4D1C-857C-3521C53AF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" t="43333" b="42481"/>
              <a:stretch/>
            </p:blipFill>
            <p:spPr>
              <a:xfrm>
                <a:off x="142992" y="5327159"/>
                <a:ext cx="7455176" cy="997911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E89FD7-C54C-4899-94F1-383332ADBEB5}"/>
                  </a:ext>
                </a:extLst>
              </p:cNvPr>
              <p:cNvGrpSpPr/>
              <p:nvPr/>
            </p:nvGrpSpPr>
            <p:grpSpPr>
              <a:xfrm>
                <a:off x="197296" y="3512726"/>
                <a:ext cx="7611987" cy="1332858"/>
                <a:chOff x="142992" y="3343445"/>
                <a:chExt cx="7611987" cy="1332858"/>
              </a:xfrm>
            </p:grpSpPr>
            <p:pic>
              <p:nvPicPr>
                <p:cNvPr id="9" name="Picture 8" descr="A close up of a shelf&#10;&#10;Description generated with high confidence">
                  <a:extLst>
                    <a:ext uri="{FF2B5EF4-FFF2-40B4-BE49-F238E27FC236}">
                      <a16:creationId xmlns:a16="http://schemas.microsoft.com/office/drawing/2014/main" id="{7FBFA618-BFA5-430F-9417-C289C0042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5278" r="2796" b="33889"/>
                <a:stretch/>
              </p:blipFill>
              <p:spPr>
                <a:xfrm>
                  <a:off x="142992" y="3343445"/>
                  <a:ext cx="7455176" cy="1277515"/>
                </a:xfrm>
                <a:prstGeom prst="rect">
                  <a:avLst/>
                </a:prstGeom>
              </p:spPr>
            </p:pic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0AC22E9-71F3-432B-B7E9-6FEDD6C6E775}"/>
                    </a:ext>
                  </a:extLst>
                </p:cNvPr>
                <p:cNvSpPr/>
                <p:nvPr/>
              </p:nvSpPr>
              <p:spPr>
                <a:xfrm>
                  <a:off x="3274970" y="3781424"/>
                  <a:ext cx="731007" cy="793991"/>
                </a:xfrm>
                <a:prstGeom prst="ellipse">
                  <a:avLst/>
                </a:prstGeom>
                <a:noFill/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1556D6E7-38C3-4636-B123-9A090E782C85}"/>
                    </a:ext>
                  </a:extLst>
                </p:cNvPr>
                <p:cNvSpPr/>
                <p:nvPr/>
              </p:nvSpPr>
              <p:spPr>
                <a:xfrm>
                  <a:off x="6829424" y="3781425"/>
                  <a:ext cx="925555" cy="894878"/>
                </a:xfrm>
                <a:prstGeom prst="ellipse">
                  <a:avLst/>
                </a:pr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8237A7C-57C6-4CC0-95D2-87820ECDEBCD}"/>
                    </a:ext>
                  </a:extLst>
                </p:cNvPr>
                <p:cNvSpPr/>
                <p:nvPr/>
              </p:nvSpPr>
              <p:spPr>
                <a:xfrm>
                  <a:off x="4320404" y="3489096"/>
                  <a:ext cx="742949" cy="700764"/>
                </a:xfrm>
                <a:prstGeom prst="ellipse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743E68C-F5EE-4C74-BD7C-AB4D2FE711B2}"/>
                  </a:ext>
                </a:extLst>
              </p:cNvPr>
              <p:cNvSpPr/>
              <p:nvPr/>
            </p:nvSpPr>
            <p:spPr>
              <a:xfrm>
                <a:off x="2895600" y="5448299"/>
                <a:ext cx="1009650" cy="618181"/>
              </a:xfrm>
              <a:prstGeom prst="ellipse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90D2444-16E2-4E8A-95B2-8EA534586298}"/>
                  </a:ext>
                </a:extLst>
              </p:cNvPr>
              <p:cNvSpPr/>
              <p:nvPr/>
            </p:nvSpPr>
            <p:spPr>
              <a:xfrm>
                <a:off x="4038729" y="5271816"/>
                <a:ext cx="530610" cy="471523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00B0F4-DEAF-4F75-92D4-BD74E9DB6DC2}"/>
                  </a:ext>
                </a:extLst>
              </p:cNvPr>
              <p:cNvSpPr/>
              <p:nvPr/>
            </p:nvSpPr>
            <p:spPr>
              <a:xfrm>
                <a:off x="6238875" y="5295900"/>
                <a:ext cx="1219200" cy="1029170"/>
              </a:xfrm>
              <a:prstGeom prst="ellipse">
                <a:avLst/>
              </a:prstGeom>
              <a:noFill/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D62498-5698-4776-8680-3F40A1556D90}"/>
                  </a:ext>
                </a:extLst>
              </p:cNvPr>
              <p:cNvSpPr txBox="1"/>
              <p:nvPr/>
            </p:nvSpPr>
            <p:spPr>
              <a:xfrm>
                <a:off x="2203669" y="3067019"/>
                <a:ext cx="4133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BSWA SW422 Impedance Tube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5B43E1-C47A-47B4-B153-5BE3A06472FE}"/>
                  </a:ext>
                </a:extLst>
              </p:cNvPr>
              <p:cNvSpPr txBox="1"/>
              <p:nvPr/>
            </p:nvSpPr>
            <p:spPr>
              <a:xfrm>
                <a:off x="2203669" y="4883903"/>
                <a:ext cx="42447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BSWA SW477 Impedance Tube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873599C-F477-413F-9C22-806F5FE17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0294" y="2920389"/>
              <a:ext cx="2088706" cy="632436"/>
            </a:xfrm>
            <a:prstGeom prst="straightConnector1">
              <a:avLst/>
            </a:prstGeom>
            <a:ln w="76200">
              <a:solidFill>
                <a:srgbClr val="FF0000">
                  <a:alpha val="6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C50101F-1980-497B-A1F8-53C5AAA2E6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1309" y="3552825"/>
              <a:ext cx="520114" cy="193982"/>
            </a:xfrm>
            <a:prstGeom prst="straightConnector1">
              <a:avLst/>
            </a:prstGeom>
            <a:ln w="76200">
              <a:solidFill>
                <a:srgbClr val="00B050">
                  <a:alpha val="6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93E565F-00D9-4A70-996D-660FC9FFE1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2919" y="4189416"/>
              <a:ext cx="3749001" cy="565144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85B981-F206-4646-BD53-5FFB921B01E3}"/>
                </a:ext>
              </a:extLst>
            </p:cNvPr>
            <p:cNvSpPr txBox="1"/>
            <p:nvPr/>
          </p:nvSpPr>
          <p:spPr>
            <a:xfrm>
              <a:off x="7840447" y="4421162"/>
              <a:ext cx="1005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</a:p>
            <a:p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Holder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4C949BF-EEF7-4493-AA41-338FA2E75BB5}"/>
                </a:ext>
              </a:extLst>
            </p:cNvPr>
            <p:cNvSpPr txBox="1"/>
            <p:nvPr/>
          </p:nvSpPr>
          <p:spPr>
            <a:xfrm>
              <a:off x="8219094" y="3321859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0BBFD5-2D34-444D-ADA1-BACECC771B3D}"/>
                </a:ext>
              </a:extLst>
            </p:cNvPr>
            <p:cNvSpPr txBox="1"/>
            <p:nvPr/>
          </p:nvSpPr>
          <p:spPr>
            <a:xfrm>
              <a:off x="7239001" y="2724192"/>
              <a:ext cx="1606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Microphones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941C2-3D0F-470D-BF7A-365E1C003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10 Sep 2018</a:t>
            </a:r>
          </a:p>
        </p:txBody>
      </p:sp>
    </p:spTree>
    <p:extLst>
      <p:ext uri="{BB962C8B-B14F-4D97-AF65-F5344CB8AC3E}">
        <p14:creationId xmlns:p14="http://schemas.microsoft.com/office/powerpoint/2010/main" val="204217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6" y="5559412"/>
            <a:ext cx="3965182" cy="1230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DDDD2E-F87A-425A-B48D-9AD08578EBBE}"/>
              </a:ext>
            </a:extLst>
          </p:cNvPr>
          <p:cNvSpPr txBox="1"/>
          <p:nvPr/>
        </p:nvSpPr>
        <p:spPr>
          <a:xfrm>
            <a:off x="1768572" y="-61306"/>
            <a:ext cx="864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Impedance Tube Measurement Setup</a:t>
            </a:r>
          </a:p>
        </p:txBody>
      </p:sp>
      <p:pic>
        <p:nvPicPr>
          <p:cNvPr id="105" name="Picture 10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D1F9165-B247-4D95-A0CF-BBF30E557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5" y="610321"/>
            <a:ext cx="10347026" cy="494909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5B20F-5D25-47AF-9F45-0D7CA7F15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10 Sep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AC15E-25E0-4D7E-8F68-F99F8ED9937D}"/>
              </a:ext>
            </a:extLst>
          </p:cNvPr>
          <p:cNvSpPr txBox="1"/>
          <p:nvPr/>
        </p:nvSpPr>
        <p:spPr>
          <a:xfrm>
            <a:off x="5189186" y="3845372"/>
            <a:ext cx="158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solidFill>
                  <a:schemeClr val="bg1"/>
                </a:solidFill>
              </a:rPr>
              <a:t>Note: End of tube can be terminated with hard, soft, anechoic, or no boundary, depending on the type of measurement, and following e.g. ASTM procedures.</a:t>
            </a:r>
            <a:endParaRPr lang="en-US" sz="105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3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6" y="5559412"/>
            <a:ext cx="3965182" cy="1230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8A738-9807-48CA-88F0-C7F315243ED8}"/>
              </a:ext>
            </a:extLst>
          </p:cNvPr>
          <p:cNvSpPr txBox="1"/>
          <p:nvPr/>
        </p:nvSpPr>
        <p:spPr>
          <a:xfrm>
            <a:off x="67112" y="98587"/>
            <a:ext cx="12124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3D printing capabilities in UNC Charlotte Optics Center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C7E70-B522-43E8-BD5D-88935F9E0CEC}"/>
              </a:ext>
            </a:extLst>
          </p:cNvPr>
          <p:cNvSpPr txBox="1"/>
          <p:nvPr/>
        </p:nvSpPr>
        <p:spPr>
          <a:xfrm>
            <a:off x="-34096" y="3917721"/>
            <a:ext cx="847342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Prints the 3D Model upside down, on the build platform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FormLabs Form2 3D Printer Specs.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Max. Build Volume: 145 × 145 × 175 [mm]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Thickness: 0.025 [mm]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Laser Spot Size: 0.14 [mm]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Form2 Black Printer Resin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Methacrylate Photopolymer Resin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Mixture of methacrylic acid esters, photoinitiators, proprietary pigment and additive package</a:t>
            </a:r>
          </a:p>
        </p:txBody>
      </p:sp>
      <p:pic>
        <p:nvPicPr>
          <p:cNvPr id="54" name="Picture 53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778EFCCE-AB6F-498B-B51B-5F5F124E5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" y="560304"/>
            <a:ext cx="5627685" cy="3252642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B0DD56D-ACE3-42D8-B881-0A06FF88D4C2}"/>
              </a:ext>
            </a:extLst>
          </p:cNvPr>
          <p:cNvGrpSpPr/>
          <p:nvPr/>
        </p:nvGrpSpPr>
        <p:grpSpPr>
          <a:xfrm>
            <a:off x="6629475" y="717845"/>
            <a:ext cx="6091990" cy="5042635"/>
            <a:chOff x="6019750" y="805519"/>
            <a:chExt cx="6096000" cy="5042635"/>
          </a:xfrm>
        </p:grpSpPr>
        <p:pic>
          <p:nvPicPr>
            <p:cNvPr id="13" name="Picture 12" descr="A picture containing table, indoor, cup, sitting&#10;&#10;Description generated with very high confidence">
              <a:extLst>
                <a:ext uri="{FF2B5EF4-FFF2-40B4-BE49-F238E27FC236}">
                  <a16:creationId xmlns:a16="http://schemas.microsoft.com/office/drawing/2014/main" id="{9489054D-D6DE-400C-A665-D3DC34BE9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19" r="9430" b="9637"/>
            <a:stretch/>
          </p:blipFill>
          <p:spPr>
            <a:xfrm>
              <a:off x="9975227" y="4473575"/>
              <a:ext cx="1208087" cy="1374579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D67B661-35A7-4DCC-9E94-3AA5FC07EBFC}"/>
                </a:ext>
              </a:extLst>
            </p:cNvPr>
            <p:cNvSpPr txBox="1"/>
            <p:nvPr/>
          </p:nvSpPr>
          <p:spPr>
            <a:xfrm>
              <a:off x="6019750" y="805519"/>
              <a:ext cx="6096000" cy="3600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b="1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Print Processing of 3D Model 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600" b="1" dirty="0">
                  <a:solidFill>
                    <a:schemeClr val="tx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the supports and base. Use Isopropyl Alcohol to rinse the resin off the model</a:t>
              </a: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endParaRPr 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600" b="1" dirty="0">
                  <a:solidFill>
                    <a:schemeClr val="tx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 Ultraviolet Oven to Cure the Model</a:t>
              </a:r>
            </a:p>
          </p:txBody>
        </p:sp>
        <p:pic>
          <p:nvPicPr>
            <p:cNvPr id="57" name="Picture 56" descr="A picture containing indoor, cabinet, wall, floor&#10;&#10;Description generated with very high confidence">
              <a:extLst>
                <a:ext uri="{FF2B5EF4-FFF2-40B4-BE49-F238E27FC236}">
                  <a16:creationId xmlns:a16="http://schemas.microsoft.com/office/drawing/2014/main" id="{76E54B17-148D-45DA-8730-1859328D6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" t="10139" r="-141" b="13889"/>
            <a:stretch/>
          </p:blipFill>
          <p:spPr>
            <a:xfrm>
              <a:off x="7096258" y="4475471"/>
              <a:ext cx="1314328" cy="1372683"/>
            </a:xfrm>
            <a:prstGeom prst="rect">
              <a:avLst/>
            </a:prstGeom>
          </p:spPr>
        </p:pic>
        <p:pic>
          <p:nvPicPr>
            <p:cNvPr id="59" name="Picture 58" descr="A picture containing indoor, floor, sitting&#10;&#10;Description generated with high confidence">
              <a:extLst>
                <a:ext uri="{FF2B5EF4-FFF2-40B4-BE49-F238E27FC236}">
                  <a16:creationId xmlns:a16="http://schemas.microsoft.com/office/drawing/2014/main" id="{BD921628-B39B-4CB3-B9BC-5DDFDF0737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0" t="17656" r="6522" b="21406"/>
            <a:stretch/>
          </p:blipFill>
          <p:spPr>
            <a:xfrm>
              <a:off x="7722946" y="1864791"/>
              <a:ext cx="2252281" cy="1845600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A8840-9CEA-4BA3-A9BC-131828EA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2992" y="6479301"/>
            <a:ext cx="7543800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10 Sep 2018</a:t>
            </a:r>
          </a:p>
        </p:txBody>
      </p:sp>
    </p:spTree>
    <p:extLst>
      <p:ext uri="{BB962C8B-B14F-4D97-AF65-F5344CB8AC3E}">
        <p14:creationId xmlns:p14="http://schemas.microsoft.com/office/powerpoint/2010/main" val="66017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6" y="5559412"/>
            <a:ext cx="3965182" cy="1230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BBF905-31CB-48B6-BC68-85573126C5E1}"/>
              </a:ext>
            </a:extLst>
          </p:cNvPr>
          <p:cNvSpPr txBox="1"/>
          <p:nvPr/>
        </p:nvSpPr>
        <p:spPr>
          <a:xfrm>
            <a:off x="44956" y="0"/>
            <a:ext cx="12147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Current sample: optimized number of resonators per unit volume</a:t>
            </a:r>
          </a:p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Shape of resonators tailored to fill available volume.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77DEBC-955F-4CA2-B8D0-D22D07B7A9D5}"/>
              </a:ext>
            </a:extLst>
          </p:cNvPr>
          <p:cNvGrpSpPr/>
          <p:nvPr/>
        </p:nvGrpSpPr>
        <p:grpSpPr>
          <a:xfrm>
            <a:off x="8321880" y="4005372"/>
            <a:ext cx="3825165" cy="2024557"/>
            <a:chOff x="8943776" y="341534"/>
            <a:chExt cx="4041975" cy="20870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9716EA-6C4E-41D6-9378-3882F21933BE}"/>
                </a:ext>
              </a:extLst>
            </p:cNvPr>
            <p:cNvSpPr txBox="1"/>
            <p:nvPr/>
          </p:nvSpPr>
          <p:spPr>
            <a:xfrm>
              <a:off x="8943776" y="341534"/>
              <a:ext cx="4041975" cy="856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Original Sample (2017):</a:t>
              </a:r>
            </a:p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Large “dead volume”; lower number of resonators per unit volume</a:t>
              </a:r>
            </a:p>
          </p:txBody>
        </p:sp>
        <p:pic>
          <p:nvPicPr>
            <p:cNvPr id="9" name="Picture 8" descr="A picture containing electronics&#10;&#10;Description generated with high confidence">
              <a:extLst>
                <a:ext uri="{FF2B5EF4-FFF2-40B4-BE49-F238E27FC236}">
                  <a16:creationId xmlns:a16="http://schemas.microsoft.com/office/drawing/2014/main" id="{12C37FAE-F225-4394-A3A7-22CA40A56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94" b="11805"/>
            <a:stretch/>
          </p:blipFill>
          <p:spPr>
            <a:xfrm>
              <a:off x="11453742" y="1198173"/>
              <a:ext cx="1230389" cy="123038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25F155-EE1D-492D-B005-DE764CBE4883}"/>
              </a:ext>
            </a:extLst>
          </p:cNvPr>
          <p:cNvGrpSpPr/>
          <p:nvPr/>
        </p:nvGrpSpPr>
        <p:grpSpPr>
          <a:xfrm>
            <a:off x="72867" y="1027857"/>
            <a:ext cx="5744459" cy="2989550"/>
            <a:chOff x="1114349" y="3111298"/>
            <a:chExt cx="4484389" cy="23426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D8BF2F-6B21-422C-BFD2-DF2DD98ECC9C}"/>
                </a:ext>
              </a:extLst>
            </p:cNvPr>
            <p:cNvGrpSpPr/>
            <p:nvPr/>
          </p:nvGrpSpPr>
          <p:grpSpPr>
            <a:xfrm>
              <a:off x="1114349" y="3111298"/>
              <a:ext cx="3415813" cy="1973650"/>
              <a:chOff x="2566575" y="2944346"/>
              <a:chExt cx="3210589" cy="169899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0CDA32A-C142-4080-B7A6-F61B625C9757}"/>
                  </a:ext>
                </a:extLst>
              </p:cNvPr>
              <p:cNvGrpSpPr/>
              <p:nvPr/>
            </p:nvGrpSpPr>
            <p:grpSpPr>
              <a:xfrm>
                <a:off x="2566575" y="2944346"/>
                <a:ext cx="3210589" cy="1698997"/>
                <a:chOff x="2566575" y="3440735"/>
                <a:chExt cx="3210589" cy="1698997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04AC91F-CD00-4DA6-9752-732B2D766F2B}"/>
                    </a:ext>
                  </a:extLst>
                </p:cNvPr>
                <p:cNvGrpSpPr/>
                <p:nvPr/>
              </p:nvGrpSpPr>
              <p:grpSpPr>
                <a:xfrm>
                  <a:off x="2625292" y="3829110"/>
                  <a:ext cx="1273467" cy="1310622"/>
                  <a:chOff x="4783014" y="3657056"/>
                  <a:chExt cx="1245997" cy="1422386"/>
                </a:xfrm>
              </p:grpSpPr>
              <p:pic>
                <p:nvPicPr>
                  <p:cNvPr id="15" name="Picture 14" descr="A close up of a logo&#10;&#10;Description generated with high confidence">
                    <a:extLst>
                      <a:ext uri="{FF2B5EF4-FFF2-40B4-BE49-F238E27FC236}">
                        <a16:creationId xmlns:a16="http://schemas.microsoft.com/office/drawing/2014/main" id="{D0403271-A7FD-4F00-8DCA-4B069F1324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472" t="25113" r="25179" b="31781"/>
                  <a:stretch/>
                </p:blipFill>
                <p:spPr>
                  <a:xfrm>
                    <a:off x="4783014" y="3657056"/>
                    <a:ext cx="1245997" cy="1422386"/>
                  </a:xfrm>
                  <a:prstGeom prst="rect">
                    <a:avLst/>
                  </a:prstGeom>
                </p:spPr>
              </p:pic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D24D30BB-3CB6-4854-BE34-31535C5CA4BE}"/>
                      </a:ext>
                    </a:extLst>
                  </p:cNvPr>
                  <p:cNvCxnSpPr>
                    <a:stCxn id="15" idx="0"/>
                  </p:cNvCxnSpPr>
                  <p:nvPr/>
                </p:nvCxnSpPr>
                <p:spPr>
                  <a:xfrm flipH="1">
                    <a:off x="5325626" y="3657056"/>
                    <a:ext cx="80387" cy="1206346"/>
                  </a:xfrm>
                  <a:prstGeom prst="line">
                    <a:avLst/>
                  </a:prstGeom>
                  <a:ln w="38100">
                    <a:solidFill>
                      <a:srgbClr val="FFFF00">
                        <a:alpha val="60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478907-D8ED-4165-825A-0D7B61FC60B0}"/>
                    </a:ext>
                  </a:extLst>
                </p:cNvPr>
                <p:cNvSpPr txBox="1"/>
                <p:nvPr/>
              </p:nvSpPr>
              <p:spPr>
                <a:xfrm>
                  <a:off x="2566575" y="3440735"/>
                  <a:ext cx="3210589" cy="311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New sample &amp; cross section 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E4F67DC-1283-47E4-9431-0265F99BCDBB}"/>
                    </a:ext>
                  </a:extLst>
                </p:cNvPr>
                <p:cNvSpPr txBox="1"/>
                <p:nvPr/>
              </p:nvSpPr>
              <p:spPr>
                <a:xfrm>
                  <a:off x="3179867" y="4123278"/>
                  <a:ext cx="59831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FFF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100 mm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3AE2C49-AF71-49D3-9BB2-916CD8318B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09" t="32508" r="33239" b="31175"/>
              <a:stretch/>
            </p:blipFill>
            <p:spPr>
              <a:xfrm>
                <a:off x="4311153" y="3332721"/>
                <a:ext cx="1273468" cy="1310622"/>
              </a:xfrm>
              <a:prstGeom prst="rect">
                <a:avLst/>
              </a:prstGeom>
            </p:spPr>
          </p:pic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1EEC09-9F59-4072-8106-FE342037EB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39013" y="4531241"/>
              <a:ext cx="132563" cy="62916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783876A-DF83-4F8B-825A-BB5442E570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68879" y="4146892"/>
              <a:ext cx="561286" cy="114332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855CBD-D920-4570-8DF5-BFEB93EFE3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9013" y="3705412"/>
              <a:ext cx="491152" cy="84436"/>
            </a:xfrm>
            <a:prstGeom prst="straightConnector1">
              <a:avLst/>
            </a:prstGeom>
            <a:ln w="57150">
              <a:solidFill>
                <a:srgbClr val="FF0000">
                  <a:alpha val="6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D7C1B8-276A-4326-8187-B593F80742BE}"/>
                </a:ext>
              </a:extLst>
            </p:cNvPr>
            <p:cNvSpPr txBox="1"/>
            <p:nvPr/>
          </p:nvSpPr>
          <p:spPr>
            <a:xfrm>
              <a:off x="4480197" y="3474579"/>
              <a:ext cx="1118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Outer Resonator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352526-D4D6-4604-A0E1-6BACBE12715A}"/>
                </a:ext>
              </a:extLst>
            </p:cNvPr>
            <p:cNvSpPr txBox="1"/>
            <p:nvPr/>
          </p:nvSpPr>
          <p:spPr>
            <a:xfrm>
              <a:off x="4480197" y="3997799"/>
              <a:ext cx="1118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4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Inner Resonator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46FB4A-D78F-43BE-B654-1E3CAF2A51C4}"/>
                </a:ext>
              </a:extLst>
            </p:cNvPr>
            <p:cNvSpPr txBox="1"/>
            <p:nvPr/>
          </p:nvSpPr>
          <p:spPr>
            <a:xfrm>
              <a:off x="3914024" y="5146164"/>
              <a:ext cx="1118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Waveguide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8CA9CAD-2682-4F97-ADF8-02148B58DB52}"/>
              </a:ext>
            </a:extLst>
          </p:cNvPr>
          <p:cNvSpPr txBox="1"/>
          <p:nvPr/>
        </p:nvSpPr>
        <p:spPr>
          <a:xfrm>
            <a:off x="0" y="3922784"/>
            <a:ext cx="8855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sample specifications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Diameter: 100 [mm]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waveguides with 9[mm] openings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Waveguide openings are 13*9</a:t>
            </a:r>
            <a:r>
              <a:rPr lang="en-US" b="1" baseline="30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/100</a:t>
            </a:r>
            <a:r>
              <a:rPr lang="en-US" b="1" baseline="30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11% of face area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Depth: 50 [mm]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 per Resonator: 7176 [mm</a:t>
            </a:r>
            <a:r>
              <a:rPr lang="en-US" b="1" baseline="30000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Resonance Frequency: ~983 [Hz]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38D89D4-DA7B-4FC2-B1CF-405AD7E315C4}"/>
              </a:ext>
            </a:extLst>
          </p:cNvPr>
          <p:cNvGrpSpPr/>
          <p:nvPr/>
        </p:nvGrpSpPr>
        <p:grpSpPr>
          <a:xfrm>
            <a:off x="5624494" y="1177804"/>
            <a:ext cx="4762860" cy="2691745"/>
            <a:chOff x="5624499" y="1587236"/>
            <a:chExt cx="4762860" cy="269174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5ACB9D1-C5D4-40D4-8FA2-809DC57EDB71}"/>
                </a:ext>
              </a:extLst>
            </p:cNvPr>
            <p:cNvGrpSpPr/>
            <p:nvPr/>
          </p:nvGrpSpPr>
          <p:grpSpPr>
            <a:xfrm>
              <a:off x="5624499" y="1587236"/>
              <a:ext cx="4762860" cy="2691745"/>
              <a:chOff x="6262709" y="1231519"/>
              <a:chExt cx="4762860" cy="269174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EB5D81-D79D-4800-B4EA-B4CA4CF62F38}"/>
                  </a:ext>
                </a:extLst>
              </p:cNvPr>
              <p:cNvSpPr txBox="1"/>
              <p:nvPr/>
            </p:nvSpPr>
            <p:spPr>
              <a:xfrm>
                <a:off x="6842202" y="1231519"/>
                <a:ext cx="3638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SolidWorks® Design</a:t>
                </a: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79CE698-4AA0-4E31-856B-0E27E0597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3819" y="1768746"/>
                <a:ext cx="2281750" cy="2154518"/>
              </a:xfrm>
              <a:prstGeom prst="rect">
                <a:avLst/>
              </a:prstGeom>
            </p:spPr>
          </p:pic>
          <p:pic>
            <p:nvPicPr>
              <p:cNvPr id="44" name="Picture 43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02D0AA8E-0923-4384-A796-E0B3657A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43" t="8022" r="27786" b="7903"/>
              <a:stretch/>
            </p:blipFill>
            <p:spPr>
              <a:xfrm>
                <a:off x="6262709" y="1768745"/>
                <a:ext cx="2180490" cy="2154518"/>
              </a:xfrm>
              <a:prstGeom prst="rect">
                <a:avLst/>
              </a:prstGeom>
            </p:spPr>
          </p:pic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D22F171-3FEB-4AFE-88FC-FEFAB6625432}"/>
                </a:ext>
              </a:extLst>
            </p:cNvPr>
            <p:cNvCxnSpPr>
              <a:stCxn id="44" idx="0"/>
            </p:cNvCxnSpPr>
            <p:nvPr/>
          </p:nvCxnSpPr>
          <p:spPr>
            <a:xfrm>
              <a:off x="6714744" y="2124462"/>
              <a:ext cx="0" cy="1369789"/>
            </a:xfrm>
            <a:prstGeom prst="line">
              <a:avLst/>
            </a:prstGeom>
            <a:ln w="57150">
              <a:solidFill>
                <a:srgbClr val="FFFF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97EE0-853C-43A5-9A7F-F14DE561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590" y="6191594"/>
            <a:ext cx="7543800" cy="3651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10 Sep 2018</a:t>
            </a:r>
          </a:p>
        </p:txBody>
      </p:sp>
    </p:spTree>
    <p:extLst>
      <p:ext uri="{BB962C8B-B14F-4D97-AF65-F5344CB8AC3E}">
        <p14:creationId xmlns:p14="http://schemas.microsoft.com/office/powerpoint/2010/main" val="108649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26" y="5556953"/>
            <a:ext cx="3965182" cy="1230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2C9F19-BA39-49BC-9ACD-86F41CC24BAC}"/>
              </a:ext>
            </a:extLst>
          </p:cNvPr>
          <p:cNvSpPr txBox="1"/>
          <p:nvPr/>
        </p:nvSpPr>
        <p:spPr>
          <a:xfrm>
            <a:off x="996784" y="0"/>
            <a:ext cx="10066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Current Sample Transmission Loss Without Flow (no Fan)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7C844F-F8A7-4680-BEC3-E53137759532}"/>
              </a:ext>
            </a:extLst>
          </p:cNvPr>
          <p:cNvGrpSpPr/>
          <p:nvPr/>
        </p:nvGrpSpPr>
        <p:grpSpPr>
          <a:xfrm>
            <a:off x="81850" y="559778"/>
            <a:ext cx="4883854" cy="4295775"/>
            <a:chOff x="4619625" y="1091001"/>
            <a:chExt cx="4578723" cy="40429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25B399-BE01-48B7-B8DA-9BE4A5F2CF4E}"/>
                </a:ext>
              </a:extLst>
            </p:cNvPr>
            <p:cNvSpPr/>
            <p:nvPr/>
          </p:nvSpPr>
          <p:spPr>
            <a:xfrm>
              <a:off x="4619625" y="1106367"/>
              <a:ext cx="4572000" cy="40276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8D18CC-F168-451B-BF99-E89220C6753E}"/>
                </a:ext>
              </a:extLst>
            </p:cNvPr>
            <p:cNvGrpSpPr/>
            <p:nvPr/>
          </p:nvGrpSpPr>
          <p:grpSpPr>
            <a:xfrm>
              <a:off x="4626348" y="1374215"/>
              <a:ext cx="4572000" cy="3657600"/>
              <a:chOff x="4407273" y="1412315"/>
              <a:chExt cx="4572000" cy="3657600"/>
            </a:xfrm>
          </p:grpSpPr>
          <p:graphicFrame>
            <p:nvGraphicFramePr>
              <p:cNvPr id="2" name="Object 1">
                <a:extLst>
                  <a:ext uri="{FF2B5EF4-FFF2-40B4-BE49-F238E27FC236}">
                    <a16:creationId xmlns:a16="http://schemas.microsoft.com/office/drawing/2014/main" id="{BA118BAA-3D16-47A9-AD68-B414F5D1EB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1640275"/>
                  </p:ext>
                </p:extLst>
              </p:nvPr>
            </p:nvGraphicFramePr>
            <p:xfrm>
              <a:off x="4407273" y="1412315"/>
              <a:ext cx="4572000" cy="3657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01" name="Chart" r:id="rId4" imgW="4572000" imgH="3657482" progId="MSGraph.Chart.8">
                      <p:embed/>
                    </p:oleObj>
                  </mc:Choice>
                  <mc:Fallback>
                    <p:oleObj name="Chart" r:id="rId4" imgW="4572000" imgH="3657482" progId="MSGraph.Chart.8">
                      <p:embed/>
                      <p:pic>
                        <p:nvPicPr>
                          <p:cNvPr id="0" name="Object 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07273" y="1412315"/>
                            <a:ext cx="4572000" cy="36576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57FB633-9E8F-4801-8B9C-4674781B0830}"/>
                  </a:ext>
                </a:extLst>
              </p:cNvPr>
              <p:cNvSpPr/>
              <p:nvPr/>
            </p:nvSpPr>
            <p:spPr>
              <a:xfrm>
                <a:off x="6662107" y="2452926"/>
                <a:ext cx="178924" cy="352425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FEF56-77F6-49AA-8BB5-071B1EC4D5EA}"/>
                  </a:ext>
                </a:extLst>
              </p:cNvPr>
              <p:cNvSpPr/>
              <p:nvPr/>
            </p:nvSpPr>
            <p:spPr>
              <a:xfrm>
                <a:off x="6745412" y="1614508"/>
                <a:ext cx="178924" cy="352425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06A680-BD6D-45CF-95D8-E3922423CA75}"/>
                </a:ext>
              </a:extLst>
            </p:cNvPr>
            <p:cNvSpPr txBox="1"/>
            <p:nvPr/>
          </p:nvSpPr>
          <p:spPr>
            <a:xfrm>
              <a:off x="5289582" y="1091001"/>
              <a:ext cx="3698730" cy="347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Transmission Loss of New Sample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55B9F4-09B0-4E31-B7AC-6B6F3E63417E}"/>
              </a:ext>
            </a:extLst>
          </p:cNvPr>
          <p:cNvGrpSpPr/>
          <p:nvPr/>
        </p:nvGrpSpPr>
        <p:grpSpPr>
          <a:xfrm>
            <a:off x="6434083" y="559778"/>
            <a:ext cx="5400935" cy="4295775"/>
            <a:chOff x="6643992" y="1095375"/>
            <a:chExt cx="5500643" cy="4876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BDC101-2CA1-4631-B787-357655DFB069}"/>
                </a:ext>
              </a:extLst>
            </p:cNvPr>
            <p:cNvSpPr/>
            <p:nvPr/>
          </p:nvSpPr>
          <p:spPr>
            <a:xfrm>
              <a:off x="6643992" y="1095375"/>
              <a:ext cx="5500643" cy="4876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6C5AE8B4-30C2-4488-AA0B-751C7C2B8D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13682546"/>
                </p:ext>
              </p:extLst>
            </p:nvPr>
          </p:nvGraphicFramePr>
          <p:xfrm>
            <a:off x="6643992" y="1436999"/>
            <a:ext cx="5486036" cy="4406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2" name="Chart" r:id="rId6" imgW="4572000" imgH="3657482" progId="MSGraph.Chart.8">
                    <p:embed/>
                  </p:oleObj>
                </mc:Choice>
                <mc:Fallback>
                  <p:oleObj name="Chart" r:id="rId6" imgW="4572000" imgH="3657482" progId="MSGraph.Chart.8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3992" y="1436999"/>
                          <a:ext cx="5486036" cy="440692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B56DB2-08CE-4C93-AC0D-CCF2717F3FAB}"/>
              </a:ext>
            </a:extLst>
          </p:cNvPr>
          <p:cNvSpPr txBox="1"/>
          <p:nvPr/>
        </p:nvSpPr>
        <p:spPr>
          <a:xfrm>
            <a:off x="7252520" y="525574"/>
            <a:ext cx="414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Loss of Blank Sample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D0F365-0BED-455D-A58B-83C8F67BB327}"/>
              </a:ext>
            </a:extLst>
          </p:cNvPr>
          <p:cNvSpPr txBox="1"/>
          <p:nvPr/>
        </p:nvSpPr>
        <p:spPr>
          <a:xfrm>
            <a:off x="142992" y="5031601"/>
            <a:ext cx="11906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Impedance tube transmission loss 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sample shows TL of 44 dB at ~1006 Hz, with a satellite peak of 33 dB at ~976 Hz.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Blank sample (waveguides w/no resonators) shows no structured TL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69CFCAE-E99D-4901-9590-8C72F1ED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10 Sep 2018</a:t>
            </a:r>
          </a:p>
        </p:txBody>
      </p:sp>
    </p:spTree>
    <p:extLst>
      <p:ext uri="{BB962C8B-B14F-4D97-AF65-F5344CB8AC3E}">
        <p14:creationId xmlns:p14="http://schemas.microsoft.com/office/powerpoint/2010/main" val="2590843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6" y="5559412"/>
            <a:ext cx="3965182" cy="1230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1D509-3DFB-4F12-94D9-9AE8FC2C5E51}"/>
              </a:ext>
            </a:extLst>
          </p:cNvPr>
          <p:cNvSpPr txBox="1"/>
          <p:nvPr/>
        </p:nvSpPr>
        <p:spPr>
          <a:xfrm>
            <a:off x="315985" y="0"/>
            <a:ext cx="11560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Current Sample Insertion Loss Without Flow (Fan)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ECBA2D5-0620-4AAD-9D44-9768DE594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10 Sep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F3C09-0C52-4F9B-ACBA-8BA87CDA9687}"/>
              </a:ext>
            </a:extLst>
          </p:cNvPr>
          <p:cNvSpPr txBox="1"/>
          <p:nvPr/>
        </p:nvSpPr>
        <p:spPr>
          <a:xfrm>
            <a:off x="-16723" y="584775"/>
            <a:ext cx="466492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Experimental Setup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 [mm] impedance tube and the channel 3 &amp; 4 microphones.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speaker was used; the fan is the only source of sound.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holder was placed into the impedance tube</a:t>
            </a:r>
            <a:r>
              <a:rPr lang="en-U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source-side of the sample.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E8853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 of New Sample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Loss has a bandwidth of ~125 [Hz] and has a range from 925 [Hz] to 1050 [Hz].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1605A-D56D-4BF2-9128-21B2ECDDE471}"/>
              </a:ext>
            </a:extLst>
          </p:cNvPr>
          <p:cNvSpPr/>
          <p:nvPr/>
        </p:nvSpPr>
        <p:spPr>
          <a:xfrm>
            <a:off x="0" y="3815605"/>
            <a:ext cx="4704581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100" b="1" i="1" u="sng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Insertion Loss</a:t>
            </a:r>
            <a:r>
              <a:rPr lang="en-US" sz="1100" b="1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(this experiment) is the reciprocal ratio of the signal power delivered to a point due through an acoustical device to that of the signal power delivered to the same point before the acoustical device was inserted 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1100" b="1" i="1" u="sng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Transmission Loss</a:t>
            </a:r>
            <a:r>
              <a:rPr lang="en-US" sz="1100" b="1" i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(previous pages) is the difference between the “incident power on an acoustic device and that transmitted downstream into an anechoic termination” [1]. (“The decrease in power that occurs during transmission from one point to another”[2])</a:t>
            </a:r>
          </a:p>
          <a:p>
            <a:pPr lvl="0"/>
            <a:r>
              <a:rPr lang="en-US" sz="1100" b="1" i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100" b="1" i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https://en.wikipedia.org/wiki/Transmission_loss_(duct_acoustics)</a:t>
            </a:r>
            <a:endParaRPr lang="en-US" sz="1100" b="1" i="1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1100" b="1" i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100" b="1" i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https://www.owenduffy.net/transmissionline/concept/iltl.htm</a:t>
            </a:r>
            <a:endParaRPr lang="en-US" sz="1100" b="1" i="1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1100" b="1" i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3D1AE204-4169-453B-9E5D-8964A9A68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96838"/>
            <a:ext cx="7543800" cy="49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6" y="5559412"/>
            <a:ext cx="3965182" cy="123049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9A7637-54AC-4C90-8D2E-AD75522AE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65032"/>
              </p:ext>
            </p:extLst>
          </p:nvPr>
        </p:nvGraphicFramePr>
        <p:xfrm>
          <a:off x="458091" y="1389047"/>
          <a:ext cx="4914783" cy="131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2983">
                  <a:extLst>
                    <a:ext uri="{9D8B030D-6E8A-4147-A177-3AD203B41FA5}">
                      <a16:colId xmlns:a16="http://schemas.microsoft.com/office/drawing/2014/main" val="2251124504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551935822"/>
                    </a:ext>
                  </a:extLst>
                </a:gridCol>
              </a:tblGrid>
              <a:tr h="54888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 V </a:t>
                      </a:r>
                    </a:p>
                    <a:p>
                      <a:pPr algn="ctr"/>
                      <a:r>
                        <a:rPr lang="en-US" sz="1600" dirty="0"/>
                        <a:t>(Fan Operating Voltage)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112028"/>
                  </a:ext>
                </a:extLst>
              </a:tr>
              <a:tr h="24427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Without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1247 [Ft/min]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54418"/>
                  </a:ext>
                </a:extLst>
              </a:tr>
              <a:tr h="34375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With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301 [Ft/min]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168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11FE45-23BE-4FCA-88CA-54B0A06E589E}"/>
              </a:ext>
            </a:extLst>
          </p:cNvPr>
          <p:cNvSpPr txBox="1"/>
          <p:nvPr/>
        </p:nvSpPr>
        <p:spPr>
          <a:xfrm>
            <a:off x="-15748" y="3163109"/>
            <a:ext cx="59530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Assuming uniform flow (maybe not a good assumption), only ~24% of the air flow from the fan gets through the sample.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the area of the waveguide openings in only 11% of the face of the sample, so 24% is pretty good by comparison.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new sample design attempts to improve the flow by providing tapered flow channels covering the entire face of the sample.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190B4-A682-4768-8BA6-1A27FC13754E}"/>
              </a:ext>
            </a:extLst>
          </p:cNvPr>
          <p:cNvSpPr txBox="1"/>
          <p:nvPr/>
        </p:nvSpPr>
        <p:spPr>
          <a:xfrm>
            <a:off x="1768572" y="-51429"/>
            <a:ext cx="8640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Anemometer Flow Measurements</a:t>
            </a:r>
          </a:p>
        </p:txBody>
      </p:sp>
      <p:pic>
        <p:nvPicPr>
          <p:cNvPr id="43" name="Picture 42" descr="A close up of a sign&#10;&#10;Description generated with high confidence">
            <a:extLst>
              <a:ext uri="{FF2B5EF4-FFF2-40B4-BE49-F238E27FC236}">
                <a16:creationId xmlns:a16="http://schemas.microsoft.com/office/drawing/2014/main" id="{6ED36333-5EB6-4AA7-B85F-8557BAFF3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45" y="776706"/>
            <a:ext cx="5953008" cy="477280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EE2D6-D501-48F4-B3F0-57263C3E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10 Sep 2018</a:t>
            </a:r>
          </a:p>
        </p:txBody>
      </p:sp>
    </p:spTree>
    <p:extLst>
      <p:ext uri="{BB962C8B-B14F-4D97-AF65-F5344CB8AC3E}">
        <p14:creationId xmlns:p14="http://schemas.microsoft.com/office/powerpoint/2010/main" val="1532466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6" y="5559412"/>
            <a:ext cx="3965182" cy="1230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826F32-3BA3-4661-8B6A-9B37C2CF031A}"/>
              </a:ext>
            </a:extLst>
          </p:cNvPr>
          <p:cNvSpPr txBox="1"/>
          <p:nvPr/>
        </p:nvSpPr>
        <p:spPr>
          <a:xfrm>
            <a:off x="1775585" y="-30940"/>
            <a:ext cx="864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New flow-enhanced design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139E1-2E82-4E4C-A64C-A9CC65C1CBED}"/>
              </a:ext>
            </a:extLst>
          </p:cNvPr>
          <p:cNvSpPr txBox="1"/>
          <p:nvPr/>
        </p:nvSpPr>
        <p:spPr>
          <a:xfrm>
            <a:off x="133349" y="751004"/>
            <a:ext cx="5400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tapered input channel serves as a nozzle and should allow for a higher fraction of air to flow through the waveguides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the depth of the tapered section should decrease drag, but at the expense of overall sample size.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86E45-DB91-4A11-849F-DF71BF151349}"/>
              </a:ext>
            </a:extLst>
          </p:cNvPr>
          <p:cNvGrpSpPr/>
          <p:nvPr/>
        </p:nvGrpSpPr>
        <p:grpSpPr>
          <a:xfrm>
            <a:off x="142992" y="3318052"/>
            <a:ext cx="6083112" cy="3085011"/>
            <a:chOff x="142992" y="3209211"/>
            <a:chExt cx="6083112" cy="3085011"/>
          </a:xfrm>
        </p:grpSpPr>
        <p:pic>
          <p:nvPicPr>
            <p:cNvPr id="6" name="Picture 5" descr="A picture containing black&#10;&#10;Description generated with very high confidence">
              <a:extLst>
                <a:ext uri="{FF2B5EF4-FFF2-40B4-BE49-F238E27FC236}">
                  <a16:creationId xmlns:a16="http://schemas.microsoft.com/office/drawing/2014/main" id="{224BAD35-122E-4406-9BE5-FCCC373AA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52" t="29444" r="9260" b="11389"/>
            <a:stretch/>
          </p:blipFill>
          <p:spPr>
            <a:xfrm>
              <a:off x="142992" y="3798672"/>
              <a:ext cx="2583002" cy="24955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5B221D-3C60-4DC5-9C14-F380AD00D23C}"/>
                </a:ext>
              </a:extLst>
            </p:cNvPr>
            <p:cNvSpPr txBox="1"/>
            <p:nvPr/>
          </p:nvSpPr>
          <p:spPr>
            <a:xfrm>
              <a:off x="1153412" y="3209211"/>
              <a:ext cx="3674238" cy="439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New Design 3D Model</a:t>
              </a:r>
            </a:p>
          </p:txBody>
        </p:sp>
        <p:pic>
          <p:nvPicPr>
            <p:cNvPr id="18" name="Picture 17" descr="A hand holding a black umbrella&#10;&#10;Description generated with very high confidence">
              <a:extLst>
                <a:ext uri="{FF2B5EF4-FFF2-40B4-BE49-F238E27FC236}">
                  <a16:creationId xmlns:a16="http://schemas.microsoft.com/office/drawing/2014/main" id="{6618AB36-335E-40EE-A694-437ED0CD8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0" t="21528" r="8888" b="29444"/>
            <a:stretch/>
          </p:blipFill>
          <p:spPr>
            <a:xfrm>
              <a:off x="3115504" y="3798672"/>
              <a:ext cx="3110600" cy="249555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58126C-E72E-4420-B86B-6DCE8D586126}"/>
              </a:ext>
            </a:extLst>
          </p:cNvPr>
          <p:cNvGrpSpPr/>
          <p:nvPr/>
        </p:nvGrpSpPr>
        <p:grpSpPr>
          <a:xfrm>
            <a:off x="6652470" y="626196"/>
            <a:ext cx="5120052" cy="4912576"/>
            <a:chOff x="6652470" y="626196"/>
            <a:chExt cx="5120052" cy="49125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64A458-11AE-4C52-B4FD-CA48517309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8"/>
            <a:stretch/>
          </p:blipFill>
          <p:spPr>
            <a:xfrm>
              <a:off x="6820787" y="1168273"/>
              <a:ext cx="2361313" cy="2281367"/>
            </a:xfrm>
            <a:prstGeom prst="rect">
              <a:avLst/>
            </a:prstGeom>
          </p:spPr>
        </p:pic>
        <p:pic>
          <p:nvPicPr>
            <p:cNvPr id="7" name="Picture 6" descr="A picture containing umbrella&#10;&#10;Description generated with high confidence">
              <a:extLst>
                <a:ext uri="{FF2B5EF4-FFF2-40B4-BE49-F238E27FC236}">
                  <a16:creationId xmlns:a16="http://schemas.microsoft.com/office/drawing/2014/main" id="{5627B669-F534-4FDC-AE57-EB89A96EF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4840" y="1168273"/>
              <a:ext cx="2197682" cy="22607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F2C99A-C297-4879-9C6D-CF6E26E5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7660" y="3570982"/>
              <a:ext cx="2088755" cy="196779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D2F463B-E16C-4900-89D4-6F07F210ED8B}"/>
                </a:ext>
              </a:extLst>
            </p:cNvPr>
            <p:cNvSpPr txBox="1"/>
            <p:nvPr/>
          </p:nvSpPr>
          <p:spPr>
            <a:xfrm>
              <a:off x="6652470" y="626196"/>
              <a:ext cx="5017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Design SolidWorks® Model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CAA8F-7779-4FA3-AA3E-92D3473EC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10 Sep 2018</a:t>
            </a:r>
          </a:p>
        </p:txBody>
      </p:sp>
    </p:spTree>
    <p:extLst>
      <p:ext uri="{BB962C8B-B14F-4D97-AF65-F5344CB8AC3E}">
        <p14:creationId xmlns:p14="http://schemas.microsoft.com/office/powerpoint/2010/main" val="282104265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1134</TotalTime>
  <Words>885</Words>
  <Application>Microsoft Office PowerPoint</Application>
  <PresentationFormat>Widescreen</PresentationFormat>
  <Paragraphs>131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Slice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Hill</dc:creator>
  <cp:lastModifiedBy>Ryan Hill</cp:lastModifiedBy>
  <cp:revision>121</cp:revision>
  <dcterms:created xsi:type="dcterms:W3CDTF">2018-09-08T21:20:20Z</dcterms:created>
  <dcterms:modified xsi:type="dcterms:W3CDTF">2018-09-10T14:41:02Z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